
<file path=[Content_Types].xml><?xml version="1.0" encoding="utf-8"?>
<Types xmlns="http://schemas.openxmlformats.org/package/2006/content-types">
  <Default Extension="bmp" ContentType="image/bmp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76" r:id="rId6"/>
    <p:sldId id="277" r:id="rId7"/>
    <p:sldId id="278" r:id="rId8"/>
    <p:sldId id="279" r:id="rId9"/>
    <p:sldId id="259" r:id="rId10"/>
    <p:sldId id="274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3" r:id="rId19"/>
    <p:sldId id="287" r:id="rId20"/>
    <p:sldId id="275" r:id="rId21"/>
    <p:sldId id="288" r:id="rId22"/>
    <p:sldId id="289" r:id="rId23"/>
    <p:sldId id="270" r:id="rId24"/>
    <p:sldId id="271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99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0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4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6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7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1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80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bm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4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o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14"/>
          <p:cNvGrpSpPr/>
          <p:nvPr/>
        </p:nvGrpSpPr>
        <p:grpSpPr>
          <a:xfrm>
            <a:off x="4001477" y="1661132"/>
            <a:ext cx="4310193" cy="2365281"/>
            <a:chOff x="0" y="-1"/>
            <a:chExt cx="4310191" cy="2365280"/>
          </a:xfrm>
        </p:grpSpPr>
        <p:grpSp>
          <p:nvGrpSpPr>
            <p:cNvPr id="193" name="직사각형 5"/>
            <p:cNvGrpSpPr/>
            <p:nvPr/>
          </p:nvGrpSpPr>
          <p:grpSpPr>
            <a:xfrm>
              <a:off x="0" y="-2"/>
              <a:ext cx="4310193" cy="261344"/>
              <a:chOff x="0" y="0"/>
              <a:chExt cx="4310191" cy="261343"/>
            </a:xfrm>
          </p:grpSpPr>
          <p:sp>
            <p:nvSpPr>
              <p:cNvPr id="191" name="직사각형"/>
              <p:cNvSpPr/>
              <p:nvPr/>
            </p:nvSpPr>
            <p:spPr>
              <a:xfrm>
                <a:off x="0" y="-1"/>
                <a:ext cx="4310193" cy="26134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192" name="컴퓨터공학 종합설계 8조 발표자 : 이영주"/>
              <p:cNvSpPr txBox="1"/>
              <p:nvPr/>
            </p:nvSpPr>
            <p:spPr>
              <a:xfrm>
                <a:off x="55245" y="4302"/>
                <a:ext cx="4199703" cy="2527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</a:defRPr>
                </a:pPr>
                <a:r>
                  <a:rPr dirty="0" err="1"/>
                  <a:t>컴퓨터공학</a:t>
                </a:r>
                <a:r>
                  <a:rPr dirty="0"/>
                  <a:t> </a:t>
                </a:r>
                <a:r>
                  <a:rPr dirty="0" err="1"/>
                  <a:t>종합설계</a:t>
                </a:r>
                <a:r>
                  <a:rPr dirty="0"/>
                  <a:t> 8조 </a:t>
                </a:r>
                <a:r>
                  <a:rPr dirty="0" err="1"/>
                  <a:t>발표자</a:t>
                </a:r>
                <a:r>
                  <a:rPr dirty="0"/>
                  <a:t> : </a:t>
                </a:r>
                <a:r>
                  <a:rPr lang="ko-KR" altLang="en-US" dirty="0"/>
                  <a:t>이영주</a:t>
                </a:r>
                <a:endParaRPr dirty="0"/>
              </a:p>
            </p:txBody>
          </p:sp>
        </p:grpSp>
        <p:grpSp>
          <p:nvGrpSpPr>
            <p:cNvPr id="196" name="직사각형 6"/>
            <p:cNvGrpSpPr/>
            <p:nvPr/>
          </p:nvGrpSpPr>
          <p:grpSpPr>
            <a:xfrm>
              <a:off x="0" y="261335"/>
              <a:ext cx="4310193" cy="2103944"/>
              <a:chOff x="0" y="0"/>
              <a:chExt cx="4310191" cy="2103942"/>
            </a:xfrm>
          </p:grpSpPr>
          <p:sp>
            <p:nvSpPr>
              <p:cNvPr id="194" name="직사각형"/>
              <p:cNvSpPr/>
              <p:nvPr/>
            </p:nvSpPr>
            <p:spPr>
              <a:xfrm>
                <a:off x="0" y="-1"/>
                <a:ext cx="4310193" cy="2103943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5" name="시각장애인을 위한…"/>
              <p:cNvSpPr txBox="1"/>
              <p:nvPr/>
            </p:nvSpPr>
            <p:spPr>
              <a:xfrm>
                <a:off x="55245" y="549548"/>
                <a:ext cx="4199703" cy="10048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2800" b="1">
                    <a:solidFill>
                      <a:srgbClr val="595959"/>
                    </a:solidFill>
                  </a:defRPr>
                </a:pPr>
                <a:r>
                  <a:t>시각장애인을 위한 </a:t>
                </a:r>
              </a:p>
              <a:p>
                <a:pPr algn="ctr">
                  <a:defRPr sz="2800" b="1">
                    <a:solidFill>
                      <a:srgbClr val="595959"/>
                    </a:solidFill>
                  </a:defRPr>
                </a:pPr>
                <a:r>
                  <a:t>음성 길 안내 APP</a:t>
                </a:r>
              </a:p>
            </p:txBody>
          </p:sp>
        </p:grpSp>
        <p:sp>
          <p:nvSpPr>
            <p:cNvPr id="197" name="직사각형 7"/>
            <p:cNvSpPr/>
            <p:nvPr/>
          </p:nvSpPr>
          <p:spPr>
            <a:xfrm>
              <a:off x="3562857" y="173695"/>
              <a:ext cx="110357" cy="13797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98" name="직사각형 9"/>
            <p:cNvSpPr/>
            <p:nvPr/>
          </p:nvSpPr>
          <p:spPr>
            <a:xfrm>
              <a:off x="3793703" y="62535"/>
              <a:ext cx="110357" cy="110357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99" name="직사각형 10"/>
            <p:cNvSpPr/>
            <p:nvPr/>
          </p:nvSpPr>
          <p:spPr>
            <a:xfrm>
              <a:off x="3774766" y="82805"/>
              <a:ext cx="110357" cy="110357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02" name="그룹 13"/>
            <p:cNvGrpSpPr/>
            <p:nvPr/>
          </p:nvGrpSpPr>
          <p:grpSpPr>
            <a:xfrm>
              <a:off x="4009815" y="65527"/>
              <a:ext cx="130283" cy="130283"/>
              <a:chOff x="-1" y="-1"/>
              <a:chExt cx="130281" cy="130281"/>
            </a:xfrm>
          </p:grpSpPr>
          <p:sp>
            <p:nvSpPr>
              <p:cNvPr id="200" name="직사각형 11"/>
              <p:cNvSpPr/>
              <p:nvPr/>
            </p:nvSpPr>
            <p:spPr>
              <a:xfrm rot="2700000">
                <a:off x="-20633" y="58788"/>
                <a:ext cx="171544" cy="1270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01" name="직사각형 12"/>
              <p:cNvSpPr/>
              <p:nvPr/>
            </p:nvSpPr>
            <p:spPr>
              <a:xfrm rot="18900000">
                <a:off x="-20632" y="58788"/>
                <a:ext cx="171544" cy="1270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13" name="그룹 31"/>
          <p:cNvGrpSpPr/>
          <p:nvPr/>
        </p:nvGrpSpPr>
        <p:grpSpPr>
          <a:xfrm>
            <a:off x="4608627" y="3617648"/>
            <a:ext cx="3272217" cy="1354300"/>
            <a:chOff x="-2" y="-2"/>
            <a:chExt cx="3272216" cy="1354299"/>
          </a:xfrm>
        </p:grpSpPr>
        <p:grpSp>
          <p:nvGrpSpPr>
            <p:cNvPr id="206" name="직사각형 32"/>
            <p:cNvGrpSpPr/>
            <p:nvPr/>
          </p:nvGrpSpPr>
          <p:grpSpPr>
            <a:xfrm>
              <a:off x="-3" y="-3"/>
              <a:ext cx="3272218" cy="1354301"/>
              <a:chOff x="-1" y="-1"/>
              <a:chExt cx="3272216" cy="1354299"/>
            </a:xfrm>
          </p:grpSpPr>
          <p:sp>
            <p:nvSpPr>
              <p:cNvPr id="204" name="직사각형"/>
              <p:cNvSpPr/>
              <p:nvPr/>
            </p:nvSpPr>
            <p:spPr>
              <a:xfrm>
                <a:off x="-2" y="-2"/>
                <a:ext cx="3272217" cy="1354300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endParaRPr/>
              </a:p>
            </p:txBody>
          </p:sp>
          <p:sp>
            <p:nvSpPr>
              <p:cNvPr id="205" name="PPT를 시작하시겠습니까?"/>
              <p:cNvSpPr txBox="1"/>
              <p:nvPr/>
            </p:nvSpPr>
            <p:spPr>
              <a:xfrm>
                <a:off x="55244" y="9524"/>
                <a:ext cx="3161726" cy="44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</a:p>
            </p:txBody>
          </p:sp>
        </p:grpSp>
        <p:grpSp>
          <p:nvGrpSpPr>
            <p:cNvPr id="209" name="직사각형 33"/>
            <p:cNvGrpSpPr/>
            <p:nvPr/>
          </p:nvGrpSpPr>
          <p:grpSpPr>
            <a:xfrm>
              <a:off x="541912" y="695458"/>
              <a:ext cx="963047" cy="407367"/>
              <a:chOff x="0" y="-1"/>
              <a:chExt cx="963046" cy="407366"/>
            </a:xfrm>
          </p:grpSpPr>
          <p:sp>
            <p:nvSpPr>
              <p:cNvPr id="207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08" name="START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12" name="직사각형 34"/>
            <p:cNvGrpSpPr/>
            <p:nvPr/>
          </p:nvGrpSpPr>
          <p:grpSpPr>
            <a:xfrm>
              <a:off x="1716664" y="695457"/>
              <a:ext cx="963047" cy="407367"/>
              <a:chOff x="0" y="-1"/>
              <a:chExt cx="963046" cy="407366"/>
            </a:xfrm>
          </p:grpSpPr>
          <p:sp>
            <p:nvSpPr>
              <p:cNvPr id="210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11" name="PAUSE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3" name="그룹 3"/>
          <p:cNvGrpSpPr/>
          <p:nvPr/>
        </p:nvGrpSpPr>
        <p:grpSpPr>
          <a:xfrm>
            <a:off x="4687597" y="3698697"/>
            <a:ext cx="3272216" cy="1354300"/>
            <a:chOff x="-1" y="-2"/>
            <a:chExt cx="3272214" cy="1354299"/>
          </a:xfrm>
        </p:grpSpPr>
        <p:grpSp>
          <p:nvGrpSpPr>
            <p:cNvPr id="216" name="직사각형 28"/>
            <p:cNvGrpSpPr/>
            <p:nvPr/>
          </p:nvGrpSpPr>
          <p:grpSpPr>
            <a:xfrm>
              <a:off x="-2" y="-3"/>
              <a:ext cx="3272216" cy="1354301"/>
              <a:chOff x="0" y="-1"/>
              <a:chExt cx="3272214" cy="1354299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2"/>
                <a:ext cx="3272216" cy="1354300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endParaRPr/>
              </a:p>
            </p:txBody>
          </p:sp>
          <p:sp>
            <p:nvSpPr>
              <p:cNvPr id="215" name="PPT를 시작하시겠습니까?"/>
              <p:cNvSpPr txBox="1"/>
              <p:nvPr/>
            </p:nvSpPr>
            <p:spPr>
              <a:xfrm>
                <a:off x="55244" y="9524"/>
                <a:ext cx="3161725" cy="44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</a:p>
            </p:txBody>
          </p:sp>
        </p:grpSp>
        <p:grpSp>
          <p:nvGrpSpPr>
            <p:cNvPr id="219" name="직사각형 29"/>
            <p:cNvGrpSpPr/>
            <p:nvPr/>
          </p:nvGrpSpPr>
          <p:grpSpPr>
            <a:xfrm>
              <a:off x="541911" y="695458"/>
              <a:ext cx="963047" cy="407367"/>
              <a:chOff x="0" y="-1"/>
              <a:chExt cx="963046" cy="407366"/>
            </a:xfrm>
          </p:grpSpPr>
          <p:sp>
            <p:nvSpPr>
              <p:cNvPr id="217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18" name="START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22" name="직사각형 30"/>
            <p:cNvGrpSpPr/>
            <p:nvPr/>
          </p:nvGrpSpPr>
          <p:grpSpPr>
            <a:xfrm>
              <a:off x="1716662" y="695457"/>
              <a:ext cx="963047" cy="407367"/>
              <a:chOff x="0" y="-1"/>
              <a:chExt cx="963046" cy="407366"/>
            </a:xfrm>
          </p:grpSpPr>
          <p:sp>
            <p:nvSpPr>
              <p:cNvPr id="220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21" name="PAUSE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6" name="직사각형 21"/>
          <p:cNvGrpSpPr/>
          <p:nvPr/>
        </p:nvGrpSpPr>
        <p:grpSpPr>
          <a:xfrm>
            <a:off x="4762639" y="3787790"/>
            <a:ext cx="3272214" cy="1354295"/>
            <a:chOff x="0" y="0"/>
            <a:chExt cx="3272213" cy="1354293"/>
          </a:xfrm>
        </p:grpSpPr>
        <p:sp>
          <p:nvSpPr>
            <p:cNvPr id="224" name="직사각형"/>
            <p:cNvSpPr/>
            <p:nvPr/>
          </p:nvSpPr>
          <p:spPr>
            <a:xfrm>
              <a:off x="-1" y="0"/>
              <a:ext cx="3272215" cy="1354295"/>
            </a:xfrm>
            <a:prstGeom prst="rect">
              <a:avLst/>
            </a:prstGeom>
            <a:solidFill>
              <a:srgbClr val="EBEAE5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>
              <a:outerShdw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5" name="PPT를 시작하시겠습니까?"/>
            <p:cNvSpPr txBox="1"/>
            <p:nvPr/>
          </p:nvSpPr>
          <p:spPr>
            <a:xfrm>
              <a:off x="55245" y="9525"/>
              <a:ext cx="3161725" cy="414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000">
                  <a:solidFill>
                    <a:srgbClr val="595959"/>
                  </a:solidFill>
                </a:defRPr>
              </a:pPr>
              <a:r>
                <a:t>PPT</a:t>
              </a:r>
              <a:r>
                <a:rPr>
                  <a:latin typeface="나눔스퀘어"/>
                  <a:ea typeface="나눔스퀘어"/>
                  <a:cs typeface="나눔스퀘어"/>
                  <a:sym typeface="나눔스퀘어"/>
                </a:rPr>
                <a:t>를 시작하시겠습니까</a:t>
              </a:r>
              <a:r>
                <a:t>?</a:t>
              </a:r>
            </a:p>
          </p:txBody>
        </p:sp>
      </p:grpSp>
      <p:grpSp>
        <p:nvGrpSpPr>
          <p:cNvPr id="229" name="직사각형 26"/>
          <p:cNvGrpSpPr/>
          <p:nvPr/>
        </p:nvGrpSpPr>
        <p:grpSpPr>
          <a:xfrm>
            <a:off x="5304553" y="4483250"/>
            <a:ext cx="963046" cy="407366"/>
            <a:chOff x="0" y="0"/>
            <a:chExt cx="963044" cy="407365"/>
          </a:xfrm>
        </p:grpSpPr>
        <p:sp>
          <p:nvSpPr>
            <p:cNvPr id="227" name="직사각형"/>
            <p:cNvSpPr/>
            <p:nvPr/>
          </p:nvSpPr>
          <p:spPr>
            <a:xfrm>
              <a:off x="-1" y="-1"/>
              <a:ext cx="963046" cy="407366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28" name="START"/>
            <p:cNvSpPr txBox="1"/>
            <p:nvPr/>
          </p:nvSpPr>
          <p:spPr>
            <a:xfrm>
              <a:off x="55245" y="50010"/>
              <a:ext cx="852555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START</a:t>
              </a:r>
            </a:p>
          </p:txBody>
        </p:sp>
      </p:grpSp>
      <p:grpSp>
        <p:nvGrpSpPr>
          <p:cNvPr id="232" name="직사각형 27"/>
          <p:cNvGrpSpPr/>
          <p:nvPr/>
        </p:nvGrpSpPr>
        <p:grpSpPr>
          <a:xfrm>
            <a:off x="6479303" y="4483247"/>
            <a:ext cx="963046" cy="407366"/>
            <a:chOff x="0" y="0"/>
            <a:chExt cx="963044" cy="407365"/>
          </a:xfrm>
        </p:grpSpPr>
        <p:sp>
          <p:nvSpPr>
            <p:cNvPr id="230" name="직사각형"/>
            <p:cNvSpPr/>
            <p:nvPr/>
          </p:nvSpPr>
          <p:spPr>
            <a:xfrm>
              <a:off x="-1" y="-1"/>
              <a:ext cx="963046" cy="407366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31" name="PAUSE"/>
            <p:cNvSpPr txBox="1"/>
            <p:nvPr/>
          </p:nvSpPr>
          <p:spPr>
            <a:xfrm>
              <a:off x="55245" y="50010"/>
              <a:ext cx="852555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PAUSE</a:t>
              </a:r>
            </a:p>
          </p:txBody>
        </p:sp>
      </p:grpSp>
      <p:sp>
        <p:nvSpPr>
          <p:cNvPr id="233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404290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34" name="TextBox 2"/>
          <p:cNvSpPr txBox="1"/>
          <p:nvPr/>
        </p:nvSpPr>
        <p:spPr>
          <a:xfrm>
            <a:off x="10027918" y="4971944"/>
            <a:ext cx="1678473" cy="1287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김난영</a:t>
            </a:r>
            <a:endParaRPr dirty="0"/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김혜윤</a:t>
            </a:r>
            <a:endParaRPr dirty="0"/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이영주</a:t>
            </a:r>
            <a:r>
              <a:rPr lang="en-US" dirty="0"/>
              <a:t>(</a:t>
            </a:r>
            <a:r>
              <a:rPr lang="ko-KR" altLang="en-US" dirty="0"/>
              <a:t>발표자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23" grpId="2" animBg="1" advAuto="0"/>
      <p:bldP spid="226" grpId="3" animBg="1" advAuto="0"/>
      <p:bldP spid="229" grpId="4" animBg="1" advAuto="0"/>
      <p:bldP spid="232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Google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API + T MAP API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EFB98-952B-4DB1-91C2-F7D68284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3" y="1201357"/>
            <a:ext cx="6095091" cy="2944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E04A7F-C249-4791-9DB3-BC31182E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716" y="2903322"/>
            <a:ext cx="7171956" cy="275332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AD99575-8113-43C7-A4D5-361145AC3F97}"/>
              </a:ext>
            </a:extLst>
          </p:cNvPr>
          <p:cNvSpPr txBox="1"/>
          <p:nvPr/>
        </p:nvSpPr>
        <p:spPr>
          <a:xfrm>
            <a:off x="809144" y="5918791"/>
            <a:ext cx="541699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[Google Map API</a:t>
            </a:r>
            <a:r>
              <a:rPr lang="ko-KR" altLang="en-US" dirty="0"/>
              <a:t>와 </a:t>
            </a:r>
            <a:r>
              <a:rPr lang="en-US" altLang="ko-KR" dirty="0"/>
              <a:t>T MAP API</a:t>
            </a:r>
            <a:r>
              <a:rPr lang="ko-KR" altLang="en-US" dirty="0"/>
              <a:t>를 결합한 코드 일부</a:t>
            </a:r>
            <a:r>
              <a:rPr lang="en-US" altLang="ko-KR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442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Google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API + T MAP API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D99575-8113-43C7-A4D5-361145AC3F97}"/>
              </a:ext>
            </a:extLst>
          </p:cNvPr>
          <p:cNvSpPr txBox="1"/>
          <p:nvPr/>
        </p:nvSpPr>
        <p:spPr>
          <a:xfrm>
            <a:off x="1055724" y="2314765"/>
            <a:ext cx="541699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/>
              <a:t>개발 이슈 </a:t>
            </a:r>
            <a:r>
              <a:rPr lang="en-US" altLang="ko-KR" dirty="0"/>
              <a:t>: </a:t>
            </a:r>
            <a:r>
              <a:rPr lang="ko-KR" altLang="en-US" dirty="0"/>
              <a:t>목적지 재 검색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이전 목적지 마커 표시</a:t>
            </a:r>
            <a:endParaRPr dirty="0"/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A088E6B-0A88-43F0-AF49-D67FB674FA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64" y="1448123"/>
            <a:ext cx="2651352" cy="47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12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Google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API + T MAP API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D99575-8113-43C7-A4D5-361145AC3F97}"/>
              </a:ext>
            </a:extLst>
          </p:cNvPr>
          <p:cNvSpPr txBox="1"/>
          <p:nvPr/>
        </p:nvSpPr>
        <p:spPr>
          <a:xfrm>
            <a:off x="860515" y="1420913"/>
            <a:ext cx="541699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/>
              <a:t>해결 방법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73421-9F7B-4E4B-9BF7-511C8F9A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29" y="2695617"/>
            <a:ext cx="2085975" cy="428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106E7A-E9B4-4619-BAC4-E7034863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37" y="3605490"/>
            <a:ext cx="10292926" cy="134027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47E07B1-7122-4DE8-9A4F-0E32C39F00A2}"/>
              </a:ext>
            </a:extLst>
          </p:cNvPr>
          <p:cNvSpPr txBox="1"/>
          <p:nvPr/>
        </p:nvSpPr>
        <p:spPr>
          <a:xfrm>
            <a:off x="8170109" y="3569426"/>
            <a:ext cx="93279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b="1" dirty="0">
                <a:solidFill>
                  <a:srgbClr val="FF0000"/>
                </a:solidFill>
              </a:rPr>
              <a:t>오류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  <a:endParaRPr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866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Google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API + T MAP API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AD99575-8113-43C7-A4D5-361145AC3F97}"/>
              </a:ext>
            </a:extLst>
          </p:cNvPr>
          <p:cNvSpPr txBox="1"/>
          <p:nvPr/>
        </p:nvSpPr>
        <p:spPr>
          <a:xfrm>
            <a:off x="860515" y="1420913"/>
            <a:ext cx="541699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/>
              <a:t>해결 방법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E317A1-8D38-422B-8970-338638D3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63" y="2772235"/>
            <a:ext cx="4533900" cy="229552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293107F-FED2-4BF7-B88B-61901D558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5" y="1148050"/>
            <a:ext cx="2901165" cy="5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90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456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454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5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Keras YOLO 모델 학습 결과</a:t>
                </a:r>
              </a:p>
            </p:txBody>
          </p:sp>
        </p:grpSp>
        <p:sp>
          <p:nvSpPr>
            <p:cNvPr id="457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58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59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60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463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461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62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46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66" name="스크린샷 2020-11-02 오전 3.03.47.png" descr="스크린샷 2020-11-02 오전 3.03.47.png"/>
          <p:cNvPicPr>
            <a:picLocks noChangeAspect="1"/>
          </p:cNvPicPr>
          <p:nvPr/>
        </p:nvPicPr>
        <p:blipFill>
          <a:blip r:embed="rId2"/>
          <a:srcRect t="56060"/>
          <a:stretch>
            <a:fillRect/>
          </a:stretch>
        </p:blipFill>
        <p:spPr>
          <a:xfrm>
            <a:off x="3202930" y="1374638"/>
            <a:ext cx="6504419" cy="161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스크린샷 2020-11-02 오후 10.01.50.png" descr="스크린샷 2020-11-02 오후 10.01.50.png"/>
          <p:cNvPicPr>
            <a:picLocks noChangeAspect="1"/>
          </p:cNvPicPr>
          <p:nvPr/>
        </p:nvPicPr>
        <p:blipFill>
          <a:blip r:embed="rId3"/>
          <a:srcRect t="64862" r="39481"/>
          <a:stretch>
            <a:fillRect/>
          </a:stretch>
        </p:blipFill>
        <p:spPr>
          <a:xfrm>
            <a:off x="3202930" y="4076655"/>
            <a:ext cx="6504315" cy="1946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os-8-System-Update-icon_43809.png" descr="ios-8-System-Update-icon_438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113181" y="3192472"/>
            <a:ext cx="683717" cy="683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14416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472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470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1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Keras YOLO -&gt; Darkflow YOLO</a:t>
                </a:r>
              </a:p>
            </p:txBody>
          </p:sp>
        </p:grpSp>
        <p:sp>
          <p:nvSpPr>
            <p:cNvPr id="473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74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75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76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479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477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78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48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82" name="스크린샷 2020-11-04 오후 6.55.36.png" descr="스크린샷 2020-11-04 오후 6.55.36.png"/>
          <p:cNvPicPr>
            <a:picLocks noChangeAspect="1"/>
          </p:cNvPicPr>
          <p:nvPr/>
        </p:nvPicPr>
        <p:blipFill>
          <a:blip r:embed="rId2"/>
          <a:srcRect r="33086"/>
          <a:stretch>
            <a:fillRect/>
          </a:stretch>
        </p:blipFill>
        <p:spPr>
          <a:xfrm>
            <a:off x="7289163" y="1191448"/>
            <a:ext cx="3805371" cy="5208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tfflogo.png" descr="tff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36" y="1641501"/>
            <a:ext cx="2719052" cy="9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lus-3_91085.png" descr="plus-3_9108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70" y="2958609"/>
            <a:ext cx="469524" cy="46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gonext_103393.png" descr="gonext_1033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08" y="3197171"/>
            <a:ext cx="742460" cy="74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darknet.png" descr="darkn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841" y="3987213"/>
            <a:ext cx="2080382" cy="20564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3152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490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488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9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라벨 수정</a:t>
                </a:r>
              </a:p>
            </p:txBody>
          </p:sp>
        </p:grpSp>
        <p:sp>
          <p:nvSpPr>
            <p:cNvPr id="491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92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93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94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497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495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96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499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500" name="스크린샷 2020-11-08 오후 3.00.31.png" descr="스크린샷 2020-11-08 오후 3.00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80" y="1717591"/>
            <a:ext cx="2425701" cy="402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스크린샷 2020-11-08 오후 3.00.43.png" descr="스크린샷 2020-11-08 오후 3.00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80" y="1742991"/>
            <a:ext cx="2349501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gonext_103393.png" descr="gonext_1033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770" y="3359311"/>
            <a:ext cx="742460" cy="7424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27861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06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04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라벨 수정(수정 전)</a:t>
                </a:r>
              </a:p>
            </p:txBody>
          </p:sp>
        </p:grpSp>
        <p:sp>
          <p:nvSpPr>
            <p:cNvPr id="507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08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09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10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13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11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12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1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516" name="스크린샷 2020-10-31 오후 5.57.44.png" descr="스크린샷 2020-10-31 오후 5.57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73" y="1390654"/>
            <a:ext cx="7580654" cy="47379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90484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20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18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9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라벨 수정(수정 후)</a:t>
                </a:r>
              </a:p>
            </p:txBody>
          </p:sp>
        </p:grpSp>
        <p:sp>
          <p:nvSpPr>
            <p:cNvPr id="521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2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3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24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27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25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26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29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30" name="스크린샷 2020-11-05 오후 4.29.10.png" descr="스크린샷 2020-11-05 오후 4.29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12" y="1298214"/>
            <a:ext cx="7869352" cy="4918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34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32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3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수정된 모델 loss 값 변화</a:t>
                </a:r>
              </a:p>
            </p:txBody>
          </p:sp>
        </p:grpSp>
        <p:sp>
          <p:nvSpPr>
            <p:cNvPr id="535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36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37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38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41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39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40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43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544" name="스크린샷 2020-11-05 오후 5.13.20.png" descr="스크린샷 2020-11-05 오후 5.13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2" y="1592486"/>
            <a:ext cx="4975536" cy="4453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스크린샷 2020-11-08 오후 3.12.35.png" descr="스크린샷 2020-11-08 오후 3.12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15" y="1600948"/>
            <a:ext cx="5307258" cy="44369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49154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238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236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37" name="목차"/>
              <p:cNvSpPr txBox="1"/>
              <p:nvPr/>
            </p:nvSpPr>
            <p:spPr>
              <a:xfrm>
                <a:off x="55244" y="85747"/>
                <a:ext cx="11138090" cy="5105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목차</a:t>
                </a:r>
              </a:p>
            </p:txBody>
          </p:sp>
        </p:grpSp>
        <p:sp>
          <p:nvSpPr>
            <p:cNvPr id="239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41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42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45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243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44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49" name="직사각형 24"/>
          <p:cNvGrpSpPr/>
          <p:nvPr/>
        </p:nvGrpSpPr>
        <p:grpSpPr>
          <a:xfrm>
            <a:off x="3067962" y="3408801"/>
            <a:ext cx="2189551" cy="738552"/>
            <a:chOff x="-1" y="114242"/>
            <a:chExt cx="2189549" cy="738551"/>
          </a:xfrm>
        </p:grpSpPr>
        <p:sp>
          <p:nvSpPr>
            <p:cNvPr id="247" name="직사각형"/>
            <p:cNvSpPr/>
            <p:nvPr/>
          </p:nvSpPr>
          <p:spPr>
            <a:xfrm>
              <a:off x="-1" y="114242"/>
              <a:ext cx="2189549" cy="738551"/>
            </a:xfrm>
            <a:prstGeom prst="rect">
              <a:avLst/>
            </a:prstGeom>
            <a:solidFill>
              <a:schemeClr val="accent4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8" name="Q &amp; A"/>
            <p:cNvSpPr txBox="1"/>
            <p:nvPr/>
          </p:nvSpPr>
          <p:spPr>
            <a:xfrm>
              <a:off x="53030" y="262918"/>
              <a:ext cx="2083487" cy="4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ko-KR" altLang="en-US" dirty="0"/>
                <a:t>진행 경과</a:t>
              </a:r>
              <a:endParaRPr dirty="0"/>
            </a:p>
          </p:txBody>
        </p:sp>
      </p:grpSp>
      <p:sp>
        <p:nvSpPr>
          <p:cNvPr id="250" name="직사각형 25"/>
          <p:cNvSpPr txBox="1"/>
          <p:nvPr/>
        </p:nvSpPr>
        <p:spPr>
          <a:xfrm>
            <a:off x="5804014" y="5677972"/>
            <a:ext cx="2189546" cy="41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1600"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- </a:t>
            </a:r>
            <a:r>
              <a:rPr dirty="0" err="1"/>
              <a:t>질의응답</a:t>
            </a:r>
            <a:endParaRPr dirty="0"/>
          </a:p>
        </p:txBody>
      </p:sp>
      <p:sp>
        <p:nvSpPr>
          <p:cNvPr id="25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233962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grpSp>
        <p:nvGrpSpPr>
          <p:cNvPr id="254" name="직사각형 2"/>
          <p:cNvGrpSpPr/>
          <p:nvPr/>
        </p:nvGrpSpPr>
        <p:grpSpPr>
          <a:xfrm>
            <a:off x="3067962" y="1260406"/>
            <a:ext cx="2189551" cy="738552"/>
            <a:chOff x="-3" y="-53673"/>
            <a:chExt cx="2189549" cy="738551"/>
          </a:xfrm>
        </p:grpSpPr>
        <p:sp>
          <p:nvSpPr>
            <p:cNvPr id="252" name="직사각형"/>
            <p:cNvSpPr/>
            <p:nvPr/>
          </p:nvSpPr>
          <p:spPr>
            <a:xfrm>
              <a:off x="-3" y="-53673"/>
              <a:ext cx="2189549" cy="738551"/>
            </a:xfrm>
            <a:prstGeom prst="rect">
              <a:avLst/>
            </a:prstGeom>
            <a:solidFill>
              <a:srgbClr val="C00000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금주 개발 계획"/>
            <p:cNvSpPr txBox="1"/>
            <p:nvPr/>
          </p:nvSpPr>
          <p:spPr>
            <a:xfrm>
              <a:off x="53028" y="95004"/>
              <a:ext cx="2083487" cy="44120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ko-KR" altLang="en-US" dirty="0"/>
                <a:t>상세설계서</a:t>
              </a:r>
              <a:endParaRPr dirty="0"/>
            </a:p>
          </p:txBody>
        </p:sp>
      </p:grpSp>
      <p:sp>
        <p:nvSpPr>
          <p:cNvPr id="255" name="직사각형"/>
          <p:cNvSpPr/>
          <p:nvPr/>
        </p:nvSpPr>
        <p:spPr>
          <a:xfrm>
            <a:off x="3067965" y="4481302"/>
            <a:ext cx="2189548" cy="738549"/>
          </a:xfrm>
          <a:prstGeom prst="rect">
            <a:avLst/>
          </a:prstGeom>
          <a:solidFill>
            <a:srgbClr val="A9D18E"/>
          </a:solidFill>
          <a:ln w="19050">
            <a:solidFill>
              <a:srgbClr val="40404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6" name="Q &amp; A"/>
          <p:cNvSpPr txBox="1"/>
          <p:nvPr/>
        </p:nvSpPr>
        <p:spPr>
          <a:xfrm>
            <a:off x="3120992" y="4613848"/>
            <a:ext cx="2083487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ko-KR" altLang="en-US" sz="2200" dirty="0"/>
              <a:t>금주 개발 계획</a:t>
            </a:r>
            <a:endParaRPr lang="en-US" altLang="ko-KR" sz="2200" dirty="0"/>
          </a:p>
        </p:txBody>
      </p:sp>
      <p:sp>
        <p:nvSpPr>
          <p:cNvPr id="257" name="직사각형 19"/>
          <p:cNvSpPr txBox="1"/>
          <p:nvPr/>
        </p:nvSpPr>
        <p:spPr>
          <a:xfrm>
            <a:off x="5804017" y="1426384"/>
            <a:ext cx="3494202" cy="41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595959"/>
                </a:solidFill>
              </a:defRPr>
            </a:pPr>
            <a:endParaRPr dirty="0"/>
          </a:p>
        </p:txBody>
      </p:sp>
      <p:sp>
        <p:nvSpPr>
          <p:cNvPr id="258" name="직사각형 19"/>
          <p:cNvSpPr txBox="1"/>
          <p:nvPr/>
        </p:nvSpPr>
        <p:spPr>
          <a:xfrm>
            <a:off x="5804017" y="4593300"/>
            <a:ext cx="3494202" cy="41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60420" indent="-16042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rPr lang="ko-KR" altLang="en-US" dirty="0"/>
              <a:t>기능 마무리</a:t>
            </a:r>
            <a:endParaRPr dirty="0"/>
          </a:p>
        </p:txBody>
      </p:sp>
      <p:grpSp>
        <p:nvGrpSpPr>
          <p:cNvPr id="25" name="직사각형 2">
            <a:extLst>
              <a:ext uri="{FF2B5EF4-FFF2-40B4-BE49-F238E27FC236}">
                <a16:creationId xmlns:a16="http://schemas.microsoft.com/office/drawing/2014/main" id="{E1CBCC64-5C93-4582-889B-D95E2D144711}"/>
              </a:ext>
            </a:extLst>
          </p:cNvPr>
          <p:cNvGrpSpPr/>
          <p:nvPr/>
        </p:nvGrpSpPr>
        <p:grpSpPr>
          <a:xfrm>
            <a:off x="3067962" y="2333171"/>
            <a:ext cx="2189551" cy="738552"/>
            <a:chOff x="0" y="25797"/>
            <a:chExt cx="2189549" cy="738551"/>
          </a:xfrm>
          <a:solidFill>
            <a:schemeClr val="accent2"/>
          </a:solidFill>
        </p:grpSpPr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CEC1BADE-6C8E-4E2B-B038-5E4DFAB7D82A}"/>
                </a:ext>
              </a:extLst>
            </p:cNvPr>
            <p:cNvSpPr/>
            <p:nvPr/>
          </p:nvSpPr>
          <p:spPr>
            <a:xfrm>
              <a:off x="0" y="25797"/>
              <a:ext cx="2189549" cy="738551"/>
            </a:xfrm>
            <a:prstGeom prst="rect">
              <a:avLst/>
            </a:prstGeom>
            <a:grpFill/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금주 개발 계획">
              <a:extLst>
                <a:ext uri="{FF2B5EF4-FFF2-40B4-BE49-F238E27FC236}">
                  <a16:creationId xmlns:a16="http://schemas.microsoft.com/office/drawing/2014/main" id="{820190A5-CFD9-42B9-AF08-ACE4EEC2BD47}"/>
                </a:ext>
              </a:extLst>
            </p:cNvPr>
            <p:cNvSpPr txBox="1"/>
            <p:nvPr/>
          </p:nvSpPr>
          <p:spPr>
            <a:xfrm>
              <a:off x="53031" y="174474"/>
              <a:ext cx="2083487" cy="4412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Feedback</a:t>
              </a:r>
              <a:endParaRPr dirty="0"/>
            </a:p>
          </p:txBody>
        </p:sp>
      </p:grpSp>
      <p:sp>
        <p:nvSpPr>
          <p:cNvPr id="28" name="직사각형 19">
            <a:extLst>
              <a:ext uri="{FF2B5EF4-FFF2-40B4-BE49-F238E27FC236}">
                <a16:creationId xmlns:a16="http://schemas.microsoft.com/office/drawing/2014/main" id="{C9EA3804-3722-46B8-9CD1-DE1238A06B2F}"/>
              </a:ext>
            </a:extLst>
          </p:cNvPr>
          <p:cNvSpPr txBox="1"/>
          <p:nvPr/>
        </p:nvSpPr>
        <p:spPr>
          <a:xfrm>
            <a:off x="5804014" y="3386401"/>
            <a:ext cx="4290205" cy="783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595959"/>
                </a:solidFill>
              </a:defRPr>
            </a:pPr>
            <a:r>
              <a:rPr lang="en-US" dirty="0"/>
              <a:t>- </a:t>
            </a:r>
            <a:r>
              <a:rPr lang="ko-KR" altLang="en-US" dirty="0"/>
              <a:t>구글 지도</a:t>
            </a:r>
            <a:r>
              <a:rPr lang="en-US" altLang="ko-KR" dirty="0"/>
              <a:t> &amp; </a:t>
            </a:r>
            <a:r>
              <a:rPr lang="en-US" dirty="0"/>
              <a:t>T</a:t>
            </a:r>
            <a:r>
              <a:rPr lang="ko-KR" altLang="en-US" dirty="0"/>
              <a:t> </a:t>
            </a:r>
            <a:r>
              <a:rPr dirty="0"/>
              <a:t>MAP API</a:t>
            </a:r>
            <a:r>
              <a:rPr lang="ko-KR" altLang="en-US" dirty="0" err="1"/>
              <a:t>를</a:t>
            </a:r>
            <a:r>
              <a:rPr lang="ko-KR" altLang="en-US" dirty="0"/>
              <a:t> 이용한 경로 탐색 </a:t>
            </a:r>
            <a:endParaRPr dirty="0"/>
          </a:p>
          <a:p>
            <a:pPr marL="160421" indent="-160421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rPr dirty="0"/>
              <a:t>YOLO </a:t>
            </a:r>
            <a:r>
              <a:rPr dirty="0" err="1"/>
              <a:t>모델</a:t>
            </a:r>
            <a:r>
              <a:rPr dirty="0"/>
              <a:t> </a:t>
            </a:r>
            <a:r>
              <a:rPr lang="ko-KR" altLang="en-US" dirty="0"/>
              <a:t>정확도 향상</a:t>
            </a:r>
            <a:endParaRPr dirty="0"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75D616C7-19A6-4C70-8A60-B9609C52FCC3}"/>
              </a:ext>
            </a:extLst>
          </p:cNvPr>
          <p:cNvSpPr/>
          <p:nvPr/>
        </p:nvSpPr>
        <p:spPr>
          <a:xfrm>
            <a:off x="3067965" y="5556929"/>
            <a:ext cx="2189548" cy="738549"/>
          </a:xfrm>
          <a:prstGeom prst="rect">
            <a:avLst/>
          </a:prstGeom>
          <a:solidFill>
            <a:srgbClr val="00B0F0"/>
          </a:solidFill>
          <a:ln w="19050">
            <a:solidFill>
              <a:srgbClr val="40404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" name="Q &amp; A">
            <a:extLst>
              <a:ext uri="{FF2B5EF4-FFF2-40B4-BE49-F238E27FC236}">
                <a16:creationId xmlns:a16="http://schemas.microsoft.com/office/drawing/2014/main" id="{1E9BBD04-4CF8-4BEC-AED8-BAA7E9FAD556}"/>
              </a:ext>
            </a:extLst>
          </p:cNvPr>
          <p:cNvSpPr txBox="1"/>
          <p:nvPr/>
        </p:nvSpPr>
        <p:spPr>
          <a:xfrm>
            <a:off x="3120991" y="5696334"/>
            <a:ext cx="2083487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Q &amp; A</a:t>
            </a:r>
          </a:p>
        </p:txBody>
      </p:sp>
      <p:sp>
        <p:nvSpPr>
          <p:cNvPr id="5" name="직사각형 19">
            <a:extLst>
              <a:ext uri="{FF2B5EF4-FFF2-40B4-BE49-F238E27FC236}">
                <a16:creationId xmlns:a16="http://schemas.microsoft.com/office/drawing/2014/main" id="{74D9097F-9169-4655-B6DC-D2E274029506}"/>
              </a:ext>
            </a:extLst>
          </p:cNvPr>
          <p:cNvSpPr txBox="1"/>
          <p:nvPr/>
        </p:nvSpPr>
        <p:spPr>
          <a:xfrm>
            <a:off x="5804013" y="2279892"/>
            <a:ext cx="4290205" cy="783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 sz="1600">
                <a:solidFill>
                  <a:srgbClr val="595959"/>
                </a:solidFill>
              </a:defRPr>
            </a:pPr>
            <a:r>
              <a:rPr lang="ko-KR" altLang="en-US" dirty="0"/>
              <a:t>데이터 학습</a:t>
            </a:r>
            <a:r>
              <a:rPr lang="en-US" altLang="ko-KR" dirty="0"/>
              <a:t>	- </a:t>
            </a:r>
            <a:r>
              <a:rPr lang="ko-KR" altLang="en-US" dirty="0"/>
              <a:t>음성 인식률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  <a:defRPr sz="1600">
                <a:solidFill>
                  <a:srgbClr val="595959"/>
                </a:solidFill>
              </a:defRPr>
            </a:pPr>
            <a:r>
              <a:rPr lang="ko-KR" altLang="en-US" dirty="0"/>
              <a:t>경로 검색</a:t>
            </a:r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49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47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8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수정된 모델 테스트 결과</a:t>
                </a:r>
              </a:p>
            </p:txBody>
          </p:sp>
        </p:grpSp>
        <p:sp>
          <p:nvSpPr>
            <p:cNvPr id="550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51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52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53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56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54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55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58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59" name="스크린샷 2020-11-06 오후 1.50.50.png" descr="스크린샷 2020-11-06 오후 1.50.50.png"/>
          <p:cNvPicPr>
            <a:picLocks noChangeAspect="1"/>
          </p:cNvPicPr>
          <p:nvPr/>
        </p:nvPicPr>
        <p:blipFill>
          <a:blip r:embed="rId2"/>
          <a:srcRect l="10755" t="10481" r="10755" b="10481"/>
          <a:stretch>
            <a:fillRect/>
          </a:stretch>
        </p:blipFill>
        <p:spPr>
          <a:xfrm>
            <a:off x="4797002" y="2305902"/>
            <a:ext cx="2670647" cy="3900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yXd7Z9GWSUGjuV8EMy3r4A1ey6yk7-ZxDt3zHQ0EHWSKBotb-UAVH2ORA8UEQGpf7neVKQWv9J1UlXa1br-5UfTWEcwW_nG2mK2aSkHGnk-Zj7vbwXKP9vt9PxFmPqsXMVLPC586.png" descr="yXd7Z9GWSUGjuV8EMy3r4A1ey6yk7-ZxDt3zHQ0EHWSKBotb-UAVH2ORA8UEQGpf7neVKQWv9J1UlXa1br-5UfTWEcwW_nG2mK2aSkHGnk-Zj7vbwXKP9vt9PxFmPqsXMVLPC58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34" y="1384556"/>
            <a:ext cx="7096434" cy="634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64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62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3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pb 파일 생성</a:t>
                </a:r>
              </a:p>
            </p:txBody>
          </p:sp>
        </p:grpSp>
        <p:sp>
          <p:nvSpPr>
            <p:cNvPr id="565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66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67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68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71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69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70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73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74" name="스크린샷 2020-11-08 오후 3.40.48.png" descr="스크린샷 2020-11-08 오후 3.40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688504"/>
            <a:ext cx="72644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스크린샷 2020-11-08 오후 3.42.25.png" descr="스크린샷 2020-11-08 오후 3.42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32" y="2937470"/>
            <a:ext cx="9321713" cy="29861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18772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그룹 14"/>
          <p:cNvGrpSpPr/>
          <p:nvPr/>
        </p:nvGrpSpPr>
        <p:grpSpPr>
          <a:xfrm>
            <a:off x="507995" y="377449"/>
            <a:ext cx="11248587" cy="6172823"/>
            <a:chOff x="-1" y="-1"/>
            <a:chExt cx="11248585" cy="6172821"/>
          </a:xfrm>
        </p:grpSpPr>
        <p:grpSp>
          <p:nvGrpSpPr>
            <p:cNvPr id="579" name="직사각형 5"/>
            <p:cNvGrpSpPr/>
            <p:nvPr/>
          </p:nvGrpSpPr>
          <p:grpSpPr>
            <a:xfrm>
              <a:off x="0" y="-2"/>
              <a:ext cx="11248584" cy="682042"/>
              <a:chOff x="0" y="-1"/>
              <a:chExt cx="11248583" cy="682041"/>
            </a:xfrm>
          </p:grpSpPr>
          <p:sp>
            <p:nvSpPr>
              <p:cNvPr id="577" name="직사각형"/>
              <p:cNvSpPr/>
              <p:nvPr/>
            </p:nvSpPr>
            <p:spPr>
              <a:xfrm>
                <a:off x="0" y="-2"/>
                <a:ext cx="11248584" cy="682043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8" name="진행 경과 – OpenCV"/>
              <p:cNvSpPr txBox="1"/>
              <p:nvPr/>
            </p:nvSpPr>
            <p:spPr>
              <a:xfrm>
                <a:off x="55244" y="66950"/>
                <a:ext cx="11138095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어플 테스트 영상</a:t>
                </a:r>
              </a:p>
            </p:txBody>
          </p:sp>
        </p:grpSp>
        <p:sp>
          <p:nvSpPr>
            <p:cNvPr id="580" name="직사각형 6"/>
            <p:cNvSpPr/>
            <p:nvPr/>
          </p:nvSpPr>
          <p:spPr>
            <a:xfrm>
              <a:off x="-2" y="682033"/>
              <a:ext cx="11248580" cy="5490788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1" name="직사각형 7"/>
            <p:cNvSpPr/>
            <p:nvPr/>
          </p:nvSpPr>
          <p:spPr>
            <a:xfrm>
              <a:off x="9298219" y="453305"/>
              <a:ext cx="288004" cy="36004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2" name="직사각형 9"/>
            <p:cNvSpPr/>
            <p:nvPr/>
          </p:nvSpPr>
          <p:spPr>
            <a:xfrm>
              <a:off x="9900674" y="1632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583" name="직사각형 10"/>
            <p:cNvSpPr/>
            <p:nvPr/>
          </p:nvSpPr>
          <p:spPr>
            <a:xfrm>
              <a:off x="9851253" y="216105"/>
              <a:ext cx="288004" cy="288004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586" name="그룹 13"/>
            <p:cNvGrpSpPr/>
            <p:nvPr/>
          </p:nvGrpSpPr>
          <p:grpSpPr>
            <a:xfrm>
              <a:off x="10466502" y="172847"/>
              <a:ext cx="336347" cy="336348"/>
              <a:chOff x="-1" y="0"/>
              <a:chExt cx="336346" cy="336346"/>
            </a:xfrm>
          </p:grpSpPr>
          <p:sp>
            <p:nvSpPr>
              <p:cNvPr id="584" name="직사각형 11"/>
              <p:cNvSpPr/>
              <p:nvPr/>
            </p:nvSpPr>
            <p:spPr>
              <a:xfrm rot="2700000">
                <a:off x="-55671" y="154181"/>
                <a:ext cx="447685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585" name="직사각형 12"/>
              <p:cNvSpPr/>
              <p:nvPr/>
            </p:nvSpPr>
            <p:spPr>
              <a:xfrm rot="18900000">
                <a:off x="-55670" y="154182"/>
                <a:ext cx="447684" cy="2798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588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89" name="IMG_8286.mov" descr="IMG_828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7033" y="1228328"/>
            <a:ext cx="2804123" cy="4985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G_8289.mov" descr="IMG_8289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70369" y="1228328"/>
            <a:ext cx="2804122" cy="49851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72108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68333" fill="hold"/>
                                        <p:tgtEl>
                                          <p:spTgt spid="5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590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8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442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440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41" name="개발 계획"/>
              <p:cNvSpPr txBox="1"/>
              <p:nvPr/>
            </p:nvSpPr>
            <p:spPr>
              <a:xfrm>
                <a:off x="55244" y="66948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개발 계획</a:t>
                </a:r>
              </a:p>
            </p:txBody>
          </p:sp>
        </p:grpSp>
        <p:sp>
          <p:nvSpPr>
            <p:cNvPr id="443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45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46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49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447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48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52" name="직사각형 22"/>
          <p:cNvSpPr txBox="1"/>
          <p:nvPr/>
        </p:nvSpPr>
        <p:spPr>
          <a:xfrm>
            <a:off x="7792025" y="2224978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Map API</a:t>
            </a:r>
          </a:p>
        </p:txBody>
      </p:sp>
      <p:sp>
        <p:nvSpPr>
          <p:cNvPr id="453" name="직사각형 22"/>
          <p:cNvSpPr txBox="1"/>
          <p:nvPr/>
        </p:nvSpPr>
        <p:spPr>
          <a:xfrm>
            <a:off x="7792025" y="3120300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Speech API</a:t>
            </a:r>
          </a:p>
        </p:txBody>
      </p:sp>
      <p:sp>
        <p:nvSpPr>
          <p:cNvPr id="454" name="직사각형 22"/>
          <p:cNvSpPr txBox="1"/>
          <p:nvPr/>
        </p:nvSpPr>
        <p:spPr>
          <a:xfrm>
            <a:off x="7792025" y="4038520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OpenCV</a:t>
            </a:r>
          </a:p>
        </p:txBody>
      </p:sp>
      <p:sp>
        <p:nvSpPr>
          <p:cNvPr id="455" name="직선 화살표 연결선 5"/>
          <p:cNvSpPr/>
          <p:nvPr/>
        </p:nvSpPr>
        <p:spPr>
          <a:xfrm flipV="1">
            <a:off x="6474443" y="2634345"/>
            <a:ext cx="1219202" cy="869224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6" name="직선 화살표 연결선 7"/>
          <p:cNvSpPr/>
          <p:nvPr/>
        </p:nvSpPr>
        <p:spPr>
          <a:xfrm>
            <a:off x="6444125" y="3521850"/>
            <a:ext cx="1205976" cy="2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7" name="직선 화살표 연결선 9"/>
          <p:cNvSpPr/>
          <p:nvPr/>
        </p:nvSpPr>
        <p:spPr>
          <a:xfrm>
            <a:off x="6444122" y="3521850"/>
            <a:ext cx="1249521" cy="854207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9" name="TextBox 4"/>
          <p:cNvSpPr txBox="1"/>
          <p:nvPr/>
        </p:nvSpPr>
        <p:spPr>
          <a:xfrm>
            <a:off x="5407644" y="3343962"/>
            <a:ext cx="2189547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dirty="0" err="1"/>
              <a:t>구현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9AEB3-B872-4A32-A39D-36D445FA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3" y="3186875"/>
            <a:ext cx="3590925" cy="781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464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462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Q &amp; A"/>
              <p:cNvSpPr txBox="1"/>
              <p:nvPr/>
            </p:nvSpPr>
            <p:spPr>
              <a:xfrm>
                <a:off x="55244" y="79398"/>
                <a:ext cx="11138090" cy="523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Q &amp; A</a:t>
                </a:r>
              </a:p>
            </p:txBody>
          </p:sp>
        </p:grpSp>
        <p:sp>
          <p:nvSpPr>
            <p:cNvPr id="465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67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68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71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469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70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47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01" y="1725858"/>
            <a:ext cx="3944169" cy="394416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7996" y="377452"/>
            <a:ext cx="11248581" cy="6172819"/>
            <a:chOff x="-1" y="-1"/>
            <a:chExt cx="11248580" cy="6172818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9" cy="682041"/>
              <a:chOff x="0" y="-1"/>
              <a:chExt cx="11248577" cy="682040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lang="ko-KR" altLang="en-US" dirty="0"/>
                  <a:t>상세설계서</a:t>
                </a:r>
                <a:endParaRPr dirty="0"/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1" y="682034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01720-2328-4FF4-AD85-FE9567AF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27" y="1788837"/>
            <a:ext cx="6949990" cy="37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7996" y="377452"/>
            <a:ext cx="11248581" cy="6172819"/>
            <a:chOff x="-1" y="-1"/>
            <a:chExt cx="11248580" cy="6172818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9" cy="682041"/>
              <a:chOff x="0" y="-1"/>
              <a:chExt cx="11248577" cy="682040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lang="ko-KR" altLang="en-US" dirty="0"/>
                  <a:t>상세설계서</a:t>
                </a:r>
                <a:endParaRPr dirty="0"/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1" y="682034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D38669-ED34-44AD-85B8-C838AE1F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54" y="2193795"/>
            <a:ext cx="4019997" cy="30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2916D77-5C6E-4918-9A26-5F3EB2CAA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3" y="-7056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E4DC2B-6F99-4968-9824-4EF4AA70DF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630613"/>
              </p:ext>
            </p:extLst>
          </p:nvPr>
        </p:nvGraphicFramePr>
        <p:xfrm>
          <a:off x="5754309" y="2091134"/>
          <a:ext cx="5694736" cy="31413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23684">
                  <a:extLst>
                    <a:ext uri="{9D8B030D-6E8A-4147-A177-3AD203B41FA5}">
                      <a16:colId xmlns:a16="http://schemas.microsoft.com/office/drawing/2014/main" val="770275050"/>
                    </a:ext>
                  </a:extLst>
                </a:gridCol>
                <a:gridCol w="1423684">
                  <a:extLst>
                    <a:ext uri="{9D8B030D-6E8A-4147-A177-3AD203B41FA5}">
                      <a16:colId xmlns:a16="http://schemas.microsoft.com/office/drawing/2014/main" val="1899720566"/>
                    </a:ext>
                  </a:extLst>
                </a:gridCol>
                <a:gridCol w="1423684">
                  <a:extLst>
                    <a:ext uri="{9D8B030D-6E8A-4147-A177-3AD203B41FA5}">
                      <a16:colId xmlns:a16="http://schemas.microsoft.com/office/drawing/2014/main" val="1204917842"/>
                    </a:ext>
                  </a:extLst>
                </a:gridCol>
                <a:gridCol w="1423684">
                  <a:extLst>
                    <a:ext uri="{9D8B030D-6E8A-4147-A177-3AD203B41FA5}">
                      <a16:colId xmlns:a16="http://schemas.microsoft.com/office/drawing/2014/main" val="3866770470"/>
                    </a:ext>
                  </a:extLst>
                </a:gridCol>
              </a:tblGrid>
              <a:tr h="4011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API</a:t>
                      </a:r>
                      <a:endParaRPr lang="en-US" altLang="ko-KR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Android Application</a:t>
                      </a:r>
                      <a:endParaRPr lang="en-US" altLang="ko-KR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Database</a:t>
                      </a:r>
                      <a:endParaRPr lang="en-US" altLang="ko-KR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Object Detection</a:t>
                      </a:r>
                      <a:endParaRPr lang="en-US" altLang="ko-KR" sz="11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07262"/>
                  </a:ext>
                </a:extLst>
              </a:tr>
              <a:tr h="65212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Google Map API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Android Studio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Firebase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 err="1">
                          <a:effectLst/>
                        </a:rPr>
                        <a:t>Darkflow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57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T MAP API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JAVA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YOLO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4399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STT API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>
                          <a:effectLst/>
                        </a:rPr>
                      </a:b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7211367"/>
                  </a:ext>
                </a:extLst>
              </a:tr>
              <a:tr h="4716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u="none" strike="noStrike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</a:rPr>
                        <a:t>TTS API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ko-KR" altLang="en-US" sz="1800" u="none" strike="noStrike" dirty="0">
                          <a:effectLst/>
                        </a:rPr>
                      </a:b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454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402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424585" y="402095"/>
            <a:ext cx="11282003" cy="6191594"/>
            <a:chOff x="-33423" y="-1"/>
            <a:chExt cx="11282002" cy="6191593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9" cy="682041"/>
              <a:chOff x="0" y="-1"/>
              <a:chExt cx="11248577" cy="682040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lang="en-US" dirty="0"/>
                  <a:t>Feedback – 1) </a:t>
                </a:r>
                <a:r>
                  <a:rPr lang="ko-KR" altLang="en-US" dirty="0"/>
                  <a:t>데이터 수</a:t>
                </a:r>
                <a:endParaRPr dirty="0"/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33423" y="700809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B0E45E-B3E4-4DA1-A281-A8F2E515D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06" y="1705839"/>
            <a:ext cx="1122660" cy="1122660"/>
          </a:xfrm>
          <a:prstGeom prst="rect">
            <a:avLst/>
          </a:prstGeom>
        </p:spPr>
      </p:pic>
      <p:sp>
        <p:nvSpPr>
          <p:cNvPr id="24" name="직사각형 18">
            <a:extLst>
              <a:ext uri="{FF2B5EF4-FFF2-40B4-BE49-F238E27FC236}">
                <a16:creationId xmlns:a16="http://schemas.microsoft.com/office/drawing/2014/main" id="{4217DAB9-C586-468C-BA2B-3D55EAE1C2BE}"/>
              </a:ext>
            </a:extLst>
          </p:cNvPr>
          <p:cNvSpPr txBox="1"/>
          <p:nvPr/>
        </p:nvSpPr>
        <p:spPr>
          <a:xfrm>
            <a:off x="6120390" y="2243687"/>
            <a:ext cx="1879756" cy="49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rPr lang="ko-KR" altLang="en-US" dirty="0"/>
              <a:t>추가 영상 수집</a:t>
            </a:r>
            <a:endParaRPr dirty="0"/>
          </a:p>
        </p:txBody>
      </p:sp>
      <p:sp>
        <p:nvSpPr>
          <p:cNvPr id="25" name="직사각형 18">
            <a:extLst>
              <a:ext uri="{FF2B5EF4-FFF2-40B4-BE49-F238E27FC236}">
                <a16:creationId xmlns:a16="http://schemas.microsoft.com/office/drawing/2014/main" id="{8192F38B-D779-4420-91B3-6719179069E5}"/>
              </a:ext>
            </a:extLst>
          </p:cNvPr>
          <p:cNvSpPr txBox="1"/>
          <p:nvPr/>
        </p:nvSpPr>
        <p:spPr>
          <a:xfrm>
            <a:off x="6180073" y="4874121"/>
            <a:ext cx="1820073" cy="57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rPr lang="ko-KR" altLang="en-US" sz="2400" dirty="0"/>
              <a:t>데이터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증강</a:t>
            </a:r>
            <a:endParaRPr sz="2400" dirty="0"/>
          </a:p>
        </p:txBody>
      </p:sp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2D492D94-9F97-417F-B00F-A63EE7D04A50}"/>
              </a:ext>
            </a:extLst>
          </p:cNvPr>
          <p:cNvSpPr/>
          <p:nvPr/>
        </p:nvSpPr>
        <p:spPr>
          <a:xfrm>
            <a:off x="3226078" y="3067452"/>
            <a:ext cx="965778" cy="986121"/>
          </a:xfrm>
          <a:prstGeom prst="mathPlus">
            <a:avLst/>
          </a:prstGeom>
          <a:solidFill>
            <a:srgbClr val="FFFFFF"/>
          </a:solidFill>
          <a:ln w="1905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142E22-9AC0-44A3-8484-27E4B525AAE7}"/>
              </a:ext>
            </a:extLst>
          </p:cNvPr>
          <p:cNvSpPr txBox="1"/>
          <p:nvPr/>
        </p:nvSpPr>
        <p:spPr>
          <a:xfrm>
            <a:off x="5430694" y="3470559"/>
            <a:ext cx="256945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2000" dirty="0"/>
              <a:t>함수 활용</a:t>
            </a:r>
            <a:r>
              <a:rPr lang="en-US" altLang="ko-KR" sz="2000" dirty="0"/>
              <a:t> (IMGAUG) 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B34B00-16F3-4865-ACA4-CD112F234EA6}"/>
              </a:ext>
            </a:extLst>
          </p:cNvPr>
          <p:cNvCxnSpPr>
            <a:cxnSpLocks/>
          </p:cNvCxnSpPr>
          <p:nvPr/>
        </p:nvCxnSpPr>
        <p:spPr>
          <a:xfrm>
            <a:off x="2732926" y="4323251"/>
            <a:ext cx="6770670" cy="0"/>
          </a:xfrm>
          <a:prstGeom prst="line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6C5014-DF74-4A5E-93C6-8A5A3A100F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51" y="3218556"/>
            <a:ext cx="852534" cy="8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531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7996" y="377452"/>
            <a:ext cx="11248581" cy="6172819"/>
            <a:chOff x="-1" y="-1"/>
            <a:chExt cx="11248580" cy="6172818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9" cy="682041"/>
              <a:chOff x="0" y="-1"/>
              <a:chExt cx="11248577" cy="682040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lang="en-US" dirty="0"/>
                  <a:t>Feedback – 2) </a:t>
                </a:r>
                <a:r>
                  <a:rPr lang="ko-KR" altLang="en-US" dirty="0"/>
                  <a:t>경로 설정 방법</a:t>
                </a:r>
                <a:endParaRPr dirty="0"/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1" y="682034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72" name="직사각형 18"/>
          <p:cNvSpPr txBox="1"/>
          <p:nvPr/>
        </p:nvSpPr>
        <p:spPr>
          <a:xfrm>
            <a:off x="2103944" y="3181755"/>
            <a:ext cx="813917" cy="49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rPr lang="ko-KR" altLang="en-US"/>
              <a:t>경로</a:t>
            </a:r>
            <a:endParaRPr dirty="0"/>
          </a:p>
        </p:txBody>
      </p:sp>
      <p:sp>
        <p:nvSpPr>
          <p:cNvPr id="3" name="직사각형 18">
            <a:extLst>
              <a:ext uri="{FF2B5EF4-FFF2-40B4-BE49-F238E27FC236}">
                <a16:creationId xmlns:a16="http://schemas.microsoft.com/office/drawing/2014/main" id="{A96B7C2B-7BF4-4D28-A6F7-55815C41668E}"/>
              </a:ext>
            </a:extLst>
          </p:cNvPr>
          <p:cNvSpPr txBox="1"/>
          <p:nvPr/>
        </p:nvSpPr>
        <p:spPr>
          <a:xfrm>
            <a:off x="4001063" y="2035418"/>
            <a:ext cx="4189874" cy="496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rPr lang="ko-KR" altLang="en-US" dirty="0"/>
              <a:t>출발지 </a:t>
            </a:r>
            <a:r>
              <a:rPr lang="en-US" altLang="ko-KR" dirty="0"/>
              <a:t>: GPS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사용자의 현재 위치</a:t>
            </a:r>
            <a:endParaRPr dirty="0"/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EF54F188-54BF-4724-88E1-2E61101655EB}"/>
              </a:ext>
            </a:extLst>
          </p:cNvPr>
          <p:cNvSpPr/>
          <p:nvPr/>
        </p:nvSpPr>
        <p:spPr>
          <a:xfrm>
            <a:off x="3196383" y="2283689"/>
            <a:ext cx="428262" cy="2547796"/>
          </a:xfrm>
          <a:prstGeom prst="leftBracke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직사각형 18">
            <a:extLst>
              <a:ext uri="{FF2B5EF4-FFF2-40B4-BE49-F238E27FC236}">
                <a16:creationId xmlns:a16="http://schemas.microsoft.com/office/drawing/2014/main" id="{8192F38B-D779-4420-91B3-6719179069E5}"/>
              </a:ext>
            </a:extLst>
          </p:cNvPr>
          <p:cNvSpPr txBox="1"/>
          <p:nvPr/>
        </p:nvSpPr>
        <p:spPr>
          <a:xfrm>
            <a:off x="4001063" y="4583214"/>
            <a:ext cx="5214856" cy="496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rPr lang="ko-KR" altLang="en-US" dirty="0"/>
              <a:t>목적지 </a:t>
            </a:r>
            <a:r>
              <a:rPr lang="en-US" altLang="ko-KR" dirty="0"/>
              <a:t>: </a:t>
            </a:r>
            <a:r>
              <a:rPr lang="ko-KR" altLang="en-US" dirty="0"/>
              <a:t>사용자의 음성 검색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결과 데이터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819834-2E00-4B74-BCDB-39EF928679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44" y="2293047"/>
            <a:ext cx="2091639" cy="20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4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7996" y="377452"/>
            <a:ext cx="11248581" cy="6172819"/>
            <a:chOff x="-1" y="-1"/>
            <a:chExt cx="11248580" cy="6172818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9" cy="682041"/>
              <a:chOff x="0" y="-1"/>
              <a:chExt cx="11248577" cy="682040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lang="en-US" dirty="0"/>
                  <a:t>Feedback – 3) </a:t>
                </a:r>
                <a:r>
                  <a:rPr lang="ko-KR" altLang="en-US" dirty="0"/>
                  <a:t>음성 인식률</a:t>
                </a:r>
                <a:endParaRPr dirty="0"/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1" y="682034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40F1D3-5064-448A-B904-71B0C0CF2AC1}"/>
              </a:ext>
            </a:extLst>
          </p:cNvPr>
          <p:cNvGrpSpPr/>
          <p:nvPr/>
        </p:nvGrpSpPr>
        <p:grpSpPr>
          <a:xfrm>
            <a:off x="5396407" y="427362"/>
            <a:ext cx="490685" cy="583540"/>
            <a:chOff x="806348" y="1105101"/>
            <a:chExt cx="2366072" cy="2640140"/>
          </a:xfrm>
        </p:grpSpPr>
        <p:pic>
          <p:nvPicPr>
            <p:cNvPr id="9" name="그림 8" descr="텍스트, 벡터그래픽, 갤러리, 구급 상자이(가) 표시된 사진&#10;&#10;자동 생성된 설명">
              <a:extLst>
                <a:ext uri="{FF2B5EF4-FFF2-40B4-BE49-F238E27FC236}">
                  <a16:creationId xmlns:a16="http://schemas.microsoft.com/office/drawing/2014/main" id="{C2ED1E1C-BE5D-4CBA-A2B0-6281832C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8" y="1105101"/>
              <a:ext cx="2366072" cy="23660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DF2F6B-2E2C-4E65-A0E1-A2182F09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699" y="2719114"/>
              <a:ext cx="925281" cy="9252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36F1D5-B8E7-42EE-9EBF-ADCC8592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484" y="2733873"/>
              <a:ext cx="1011368" cy="10113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C155157-022D-432A-9050-342C0C11AB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55" r="23421" b="3451"/>
          <a:stretch/>
        </p:blipFill>
        <p:spPr>
          <a:xfrm>
            <a:off x="8367769" y="1589330"/>
            <a:ext cx="3015724" cy="413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5844C-459A-4E50-8485-D8ED7C0E5E64}"/>
              </a:ext>
            </a:extLst>
          </p:cNvPr>
          <p:cNvSpPr txBox="1"/>
          <p:nvPr/>
        </p:nvSpPr>
        <p:spPr>
          <a:xfrm>
            <a:off x="4578412" y="2720184"/>
            <a:ext cx="359028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ko-KR" altLang="en-US" dirty="0"/>
              <a:t>사람이 많은 카페 </a:t>
            </a:r>
            <a:r>
              <a:rPr lang="en-US" altLang="ko-KR" dirty="0"/>
              <a:t>:</a:t>
            </a:r>
            <a:r>
              <a:rPr lang="ko-KR" altLang="en-US" dirty="0"/>
              <a:t> 최대 </a:t>
            </a:r>
            <a:r>
              <a:rPr lang="en-US" altLang="ko-KR" dirty="0"/>
              <a:t>79dB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ko-KR" altLang="en-US" dirty="0"/>
              <a:t>차도 옆 인도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86dB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ko-KR" altLang="en-US" dirty="0"/>
              <a:t>오락실 앞 </a:t>
            </a:r>
            <a:r>
              <a:rPr lang="en-US" altLang="ko-KR" dirty="0"/>
              <a:t>: 95dB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사용자의 음성 인식 원활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D9E50-BB12-43BD-8C5C-116ADA74B84A}"/>
              </a:ext>
            </a:extLst>
          </p:cNvPr>
          <p:cNvSpPr txBox="1"/>
          <p:nvPr/>
        </p:nvSpPr>
        <p:spPr>
          <a:xfrm>
            <a:off x="9033806" y="5891719"/>
            <a:ext cx="1853039" cy="372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[dB</a:t>
            </a:r>
            <a:r>
              <a:rPr lang="ko-KR" altLang="en-US" dirty="0"/>
              <a:t>별 소음 정도</a:t>
            </a:r>
            <a:r>
              <a:rPr lang="en-US" altLang="ko-KR" dirty="0"/>
              <a:t>]</a:t>
            </a:r>
          </a:p>
        </p:txBody>
      </p:sp>
      <p:pic>
        <p:nvPicPr>
          <p:cNvPr id="3" name="음성인식률">
            <a:hlinkClick r:id="" action="ppaction://media"/>
            <a:extLst>
              <a:ext uri="{FF2B5EF4-FFF2-40B4-BE49-F238E27FC236}">
                <a16:creationId xmlns:a16="http://schemas.microsoft.com/office/drawing/2014/main" id="{E7633503-32AD-46D7-A229-C39AEE32D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6583" y="1319719"/>
            <a:ext cx="2565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73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‘</a:t>
                </a:r>
                <a:r>
                  <a:rPr lang="ko-KR" altLang="en-US" dirty="0"/>
                  <a:t>검색</a:t>
                </a:r>
                <a:r>
                  <a:rPr lang="en-US" altLang="ko-KR" dirty="0"/>
                  <a:t>’ </a:t>
                </a:r>
                <a:r>
                  <a:rPr lang="ko-KR" altLang="en-US" dirty="0"/>
                  <a:t>버튼 추가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B6120A-D9DC-45D2-8A15-E6B93821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49" y="1439821"/>
            <a:ext cx="2951764" cy="4730111"/>
          </a:xfrm>
          <a:prstGeom prst="rect">
            <a:avLst/>
          </a:prstGeom>
        </p:spPr>
      </p:pic>
      <p:pic>
        <p:nvPicPr>
          <p:cNvPr id="3" name="free-icon-next-591855.png" descr="free-icon-next-591855.png">
            <a:extLst>
              <a:ext uri="{FF2B5EF4-FFF2-40B4-BE49-F238E27FC236}">
                <a16:creationId xmlns:a16="http://schemas.microsoft.com/office/drawing/2014/main" id="{19112E6E-F911-47E7-A2AB-DA9A5387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84" y="3120388"/>
            <a:ext cx="863800" cy="863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7ADDC9-1DD5-4C59-A9E3-53E2CEB6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32" y="1443114"/>
            <a:ext cx="2925119" cy="472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854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6" y="377450"/>
            <a:ext cx="11248581" cy="6172820"/>
            <a:chOff x="-1" y="-2"/>
            <a:chExt cx="11248580" cy="6172818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2"/>
              <a:ext cx="11248579" cy="682041"/>
              <a:chOff x="0" y="-1"/>
              <a:chExt cx="11248577" cy="682040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79410"/>
                <a:ext cx="11138089" cy="523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rPr dirty="0" err="1"/>
                  <a:t>진행</a:t>
                </a:r>
                <a:r>
                  <a:rPr dirty="0"/>
                  <a:t> </a:t>
                </a:r>
                <a:r>
                  <a:rPr dirty="0" err="1"/>
                  <a:t>경과</a:t>
                </a:r>
                <a:r>
                  <a:rPr dirty="0"/>
                  <a:t> – </a:t>
                </a:r>
                <a:r>
                  <a:rPr lang="en-US" dirty="0"/>
                  <a:t>Google Map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API + T MAP API</a:t>
                </a:r>
                <a:endParaRPr dirty="0"/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89" name="TextBox 2"/>
          <p:cNvSpPr txBox="1"/>
          <p:nvPr/>
        </p:nvSpPr>
        <p:spPr>
          <a:xfrm>
            <a:off x="823141" y="4496427"/>
            <a:ext cx="315723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/>
            <a:r>
              <a:rPr lang="en-US" dirty="0"/>
              <a:t>Google Map API</a:t>
            </a:r>
          </a:p>
          <a:p>
            <a:pPr algn="ctr"/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어플리케이션 상 지도 표시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사용자의 현재 위치 </a:t>
            </a:r>
            <a:r>
              <a:rPr lang="en-US" altLang="ko-KR" dirty="0">
                <a:sym typeface="Wingdings" panose="05000000000000000000" pitchFamily="2" charset="2"/>
              </a:rPr>
              <a:t>GPS</a:t>
            </a:r>
            <a:endParaRPr dirty="0"/>
          </a:p>
        </p:txBody>
      </p:sp>
      <p:sp>
        <p:nvSpPr>
          <p:cNvPr id="291" name="TextBox 4"/>
          <p:cNvSpPr txBox="1"/>
          <p:nvPr/>
        </p:nvSpPr>
        <p:spPr>
          <a:xfrm>
            <a:off x="4867810" y="4496427"/>
            <a:ext cx="237675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T MAP API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dirty="0">
              <a:sym typeface="Wingdings" panose="05000000000000000000" pitchFamily="2" charset="2"/>
            </a:endParaRP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보행자 경로 제공</a:t>
            </a:r>
            <a:endParaRPr dirty="0"/>
          </a:p>
        </p:txBody>
      </p:sp>
      <p:pic>
        <p:nvPicPr>
          <p:cNvPr id="1026" name="Picture 2" descr="Geo-location APIs | Google Maps Platform | Google Cloud">
            <a:extLst>
              <a:ext uri="{FF2B5EF4-FFF2-40B4-BE49-F238E27FC236}">
                <a16:creationId xmlns:a16="http://schemas.microsoft.com/office/drawing/2014/main" id="{534B3792-002C-4C4A-8D55-3C106799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81" y="21942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 map">
            <a:extLst>
              <a:ext uri="{FF2B5EF4-FFF2-40B4-BE49-F238E27FC236}">
                <a16:creationId xmlns:a16="http://schemas.microsoft.com/office/drawing/2014/main" id="{ED2FD763-FE73-4230-B203-635996C8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10" y="2077480"/>
            <a:ext cx="2376755" cy="23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29F695F7-A0B6-4ED7-8775-A79299033135}"/>
              </a:ext>
            </a:extLst>
          </p:cNvPr>
          <p:cNvSpPr/>
          <p:nvPr/>
        </p:nvSpPr>
        <p:spPr>
          <a:xfrm>
            <a:off x="3601936" y="2716189"/>
            <a:ext cx="1265870" cy="1099335"/>
          </a:xfrm>
          <a:prstGeom prst="mathPlus">
            <a:avLst/>
          </a:prstGeom>
          <a:solidFill>
            <a:srgbClr val="FFFFFF"/>
          </a:solidFill>
          <a:ln w="28575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free-icon-next-591855.png" descr="free-icon-next-591855.png">
            <a:extLst>
              <a:ext uri="{FF2B5EF4-FFF2-40B4-BE49-F238E27FC236}">
                <a16:creationId xmlns:a16="http://schemas.microsoft.com/office/drawing/2014/main" id="{F581D878-9C29-4241-94CB-8651400B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83" y="2833956"/>
            <a:ext cx="863800" cy="863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5A927-ECAF-4E5D-ACFC-CABFE4DBD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4" y="2311110"/>
            <a:ext cx="2143125" cy="21431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385</Words>
  <Application>Microsoft Office PowerPoint</Application>
  <PresentationFormat>와이드스크린</PresentationFormat>
  <Paragraphs>131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</vt:lpstr>
      <vt:lpstr>맑은 고딕</vt:lpstr>
      <vt:lpstr>Arial</vt:lpstr>
      <vt:lpstr>Calibri</vt:lpstr>
      <vt:lpstr>Helvetica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이영주</cp:lastModifiedBy>
  <cp:revision>14</cp:revision>
  <dcterms:modified xsi:type="dcterms:W3CDTF">2020-11-08T13:24:59Z</dcterms:modified>
</cp:coreProperties>
</file>